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handoutMasterIdLst>
    <p:handoutMasterId r:id="rId7"/>
  </p:handoutMasterIdLst>
  <p:sldIdLst>
    <p:sldId id="258" r:id="rId2"/>
    <p:sldId id="259" r:id="rId3"/>
    <p:sldId id="261" r:id="rId4"/>
    <p:sldId id="262" r:id="rId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55327" autoAdjust="0"/>
  </p:normalViewPr>
  <p:slideViewPr>
    <p:cSldViewPr>
      <p:cViewPr varScale="1">
        <p:scale>
          <a:sx n="59" d="100"/>
          <a:sy n="59" d="100"/>
        </p:scale>
        <p:origin x="2958" y="72"/>
      </p:cViewPr>
      <p:guideLst>
        <p:guide orient="horz" pos="2160"/>
        <p:guide pos="2880"/>
      </p:guideLst>
    </p:cSldViewPr>
  </p:slideViewPr>
  <p:outlineViewPr>
    <p:cViewPr>
      <p:scale>
        <a:sx n="33" d="100"/>
        <a:sy n="33" d="100"/>
      </p:scale>
      <p:origin x="0" y="12557"/>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C265979A-54D6-448A-98D9-ED1CB9A91F18}" type="datetimeFigureOut">
              <a:rPr lang="fr-FR" smtClean="0"/>
              <a:pPr/>
              <a:t>26/03/2024</a:t>
            </a:fld>
            <a:endParaRPr lang="fr-FR"/>
          </a:p>
        </p:txBody>
      </p:sp>
      <p:sp>
        <p:nvSpPr>
          <p:cNvPr id="4" name="Espace réservé du pied de page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18816161-72E0-453E-8BD7-44B66A691EAB}"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F8C21077-9CF7-422A-AD1D-FADBD7F89567}" type="datetimeFigureOut">
              <a:rPr lang="fr-FR" smtClean="0"/>
              <a:pPr/>
              <a:t>26/03/2024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56FCD52B-F23C-41FF-B1C3-357EC9C8AA0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a:latin typeface="Arial Unicode MS" pitchFamily="34" charset="-128"/>
                <a:ea typeface="Arial Unicode MS" pitchFamily="34" charset="-128"/>
                <a:cs typeface="Arial Unicode MS" pitchFamily="34" charset="-128"/>
              </a:rPr>
              <a:t>Estime selon</a:t>
            </a:r>
            <a:r>
              <a:rPr lang="fr-FR" sz="1200" baseline="0" dirty="0">
                <a:latin typeface="Arial Unicode MS" pitchFamily="34" charset="-128"/>
                <a:ea typeface="Arial Unicode MS" pitchFamily="34" charset="-128"/>
                <a:cs typeface="Arial Unicode MS" pitchFamily="34" charset="-128"/>
              </a:rPr>
              <a:t> LAROUSSE :</a:t>
            </a:r>
            <a:r>
              <a:rPr lang="fr-FR" sz="1200" dirty="0">
                <a:latin typeface="Arial Unicode MS" pitchFamily="34" charset="-128"/>
                <a:ea typeface="Arial Unicode MS" pitchFamily="34" charset="-128"/>
                <a:cs typeface="Arial Unicode MS" pitchFamily="34" charset="-128"/>
              </a:rPr>
              <a:t>Cette définition indique une connaissance, une acceptation et,</a:t>
            </a:r>
            <a:r>
              <a:rPr lang="fr-FR" sz="1200" baseline="0" dirty="0">
                <a:latin typeface="Arial Unicode MS" pitchFamily="34" charset="-128"/>
                <a:ea typeface="Arial Unicode MS" pitchFamily="34" charset="-128"/>
                <a:cs typeface="Arial Unicode MS" pitchFamily="34" charset="-128"/>
              </a:rPr>
              <a:t> </a:t>
            </a:r>
            <a:r>
              <a:rPr lang="fr-FR" sz="1200" dirty="0">
                <a:latin typeface="Arial Unicode MS" pitchFamily="34" charset="-128"/>
                <a:ea typeface="Arial Unicode MS" pitchFamily="34" charset="-128"/>
                <a:cs typeface="Arial Unicode MS" pitchFamily="34" charset="-128"/>
              </a:rPr>
              <a:t>elle se rapporte implicitement à l’amour de soi ou des autres</a:t>
            </a:r>
          </a:p>
          <a:p>
            <a:pPr algn="just"/>
            <a:r>
              <a:rPr lang="fr-FR" sz="1200" dirty="0">
                <a:latin typeface="Arial Unicode MS" pitchFamily="34" charset="-128"/>
                <a:ea typeface="Arial Unicode MS" pitchFamily="34" charset="-128"/>
                <a:cs typeface="Arial Unicode MS" pitchFamily="34" charset="-128"/>
              </a:rPr>
              <a:t>et au respect. Estimer : </a:t>
            </a:r>
            <a:r>
              <a:rPr lang="fr-FR" sz="1200" dirty="0" err="1">
                <a:latin typeface="Arial Unicode MS" pitchFamily="34" charset="-128"/>
                <a:ea typeface="Arial Unicode MS" pitchFamily="34" charset="-128"/>
                <a:cs typeface="Arial Unicode MS" pitchFamily="34" charset="-128"/>
              </a:rPr>
              <a:t>determiner</a:t>
            </a:r>
            <a:r>
              <a:rPr lang="fr-FR" sz="1200" dirty="0">
                <a:latin typeface="Arial Unicode MS" pitchFamily="34" charset="-128"/>
                <a:ea typeface="Arial Unicode MS" pitchFamily="34" charset="-128"/>
                <a:cs typeface="Arial Unicode MS" pitchFamily="34" charset="-128"/>
              </a:rPr>
              <a:t>/marquer par un jugement favorable</a:t>
            </a:r>
            <a:r>
              <a:rPr lang="fr-FR" sz="1200" baseline="0" dirty="0">
                <a:latin typeface="Arial Unicode MS" pitchFamily="34" charset="-128"/>
                <a:ea typeface="Arial Unicode MS" pitchFamily="34" charset="-128"/>
                <a:cs typeface="Arial Unicode MS" pitchFamily="34" charset="-128"/>
              </a:rPr>
              <a:t> ou défavorable la valeur que l’on attribue à une chose, un objet, une personne; indique donc une notion de jugement et de valeur.</a:t>
            </a:r>
            <a:endParaRPr lang="fr-FR" sz="1200" dirty="0">
              <a:latin typeface="Arial Unicode MS" pitchFamily="34" charset="-128"/>
              <a:ea typeface="Arial Unicode MS" pitchFamily="34" charset="-128"/>
              <a:cs typeface="Arial Unicode MS" pitchFamily="34" charset="-128"/>
            </a:endParaRPr>
          </a:p>
          <a:p>
            <a:pPr algn="just"/>
            <a:r>
              <a:rPr lang="fr-FR" sz="1200" dirty="0">
                <a:latin typeface="Arial Unicode MS" pitchFamily="34" charset="-128"/>
                <a:ea typeface="Arial Unicode MS" pitchFamily="34" charset="-128"/>
                <a:cs typeface="Arial Unicode MS" pitchFamily="34" charset="-128"/>
              </a:rPr>
              <a:t>Définition</a:t>
            </a:r>
            <a:r>
              <a:rPr lang="fr-FR" sz="1200" baseline="0" dirty="0">
                <a:latin typeface="Arial Unicode MS" pitchFamily="34" charset="-128"/>
                <a:ea typeface="Arial Unicode MS" pitchFamily="34" charset="-128"/>
                <a:cs typeface="Arial Unicode MS" pitchFamily="34" charset="-128"/>
              </a:rPr>
              <a:t> soi: </a:t>
            </a:r>
            <a:r>
              <a:rPr lang="fr-FR" sz="1200" dirty="0">
                <a:latin typeface="Arial Unicode MS" pitchFamily="34" charset="-128"/>
                <a:ea typeface="Arial Unicode MS" pitchFamily="34" charset="-128"/>
                <a:cs typeface="Arial Unicode MS" pitchFamily="34" charset="-128"/>
              </a:rPr>
              <a:t>reconnaître ses qualités, ses forces,</a:t>
            </a:r>
            <a:r>
              <a:rPr lang="fr-FR" sz="1200" baseline="0" dirty="0">
                <a:latin typeface="Arial Unicode MS" pitchFamily="34" charset="-128"/>
                <a:ea typeface="Arial Unicode MS" pitchFamily="34" charset="-128"/>
                <a:cs typeface="Arial Unicode MS" pitchFamily="34" charset="-128"/>
              </a:rPr>
              <a:t> </a:t>
            </a:r>
            <a:r>
              <a:rPr lang="fr-FR" sz="1200" dirty="0">
                <a:latin typeface="Arial Unicode MS" pitchFamily="34" charset="-128"/>
                <a:ea typeface="Arial Unicode MS" pitchFamily="34" charset="-128"/>
                <a:cs typeface="Arial Unicode MS" pitchFamily="34" charset="-128"/>
              </a:rPr>
              <a:t>ses faiblesses et ses besoins.</a:t>
            </a:r>
          </a:p>
          <a:p>
            <a:pPr algn="just"/>
            <a:r>
              <a:rPr lang="fr-FR" sz="1200" dirty="0">
                <a:latin typeface="Arial Unicode MS" pitchFamily="34" charset="-128"/>
                <a:ea typeface="Arial Unicode MS" pitchFamily="34" charset="-128"/>
                <a:cs typeface="Arial Unicode MS" pitchFamily="34" charset="-128"/>
              </a:rPr>
              <a:t>Définition</a:t>
            </a:r>
            <a:r>
              <a:rPr lang="fr-FR" sz="1200" baseline="0" dirty="0">
                <a:latin typeface="Arial Unicode MS" pitchFamily="34" charset="-128"/>
                <a:ea typeface="Arial Unicode MS" pitchFamily="34" charset="-128"/>
                <a:cs typeface="Arial Unicode MS" pitchFamily="34" charset="-128"/>
              </a:rPr>
              <a:t> de ESTIME DE SOI : </a:t>
            </a:r>
            <a:r>
              <a:rPr lang="fr-FR" sz="1200" dirty="0">
                <a:latin typeface="Arial Unicode MS" pitchFamily="34" charset="-128"/>
                <a:ea typeface="Arial Unicode MS" pitchFamily="34" charset="-128"/>
                <a:cs typeface="Arial Unicode MS" pitchFamily="34" charset="-128"/>
              </a:rPr>
              <a:t>Cette définition maintient que la personne qui s’estime aura</a:t>
            </a:r>
            <a:r>
              <a:rPr lang="fr-FR" sz="1200" baseline="0" dirty="0">
                <a:latin typeface="Arial Unicode MS" pitchFamily="34" charset="-128"/>
                <a:ea typeface="Arial Unicode MS" pitchFamily="34" charset="-128"/>
                <a:cs typeface="Arial Unicode MS" pitchFamily="34" charset="-128"/>
              </a:rPr>
              <a:t> </a:t>
            </a:r>
            <a:r>
              <a:rPr lang="fr-FR" sz="1200" dirty="0">
                <a:latin typeface="Arial Unicode MS" pitchFamily="34" charset="-128"/>
                <a:ea typeface="Arial Unicode MS" pitchFamily="34" charset="-128"/>
                <a:cs typeface="Arial Unicode MS" pitchFamily="34" charset="-128"/>
              </a:rPr>
              <a:t>une manière d’être, des attitudes et des sentiments pour</a:t>
            </a:r>
            <a:r>
              <a:rPr lang="fr-FR" sz="1200" baseline="0" dirty="0">
                <a:latin typeface="Arial Unicode MS" pitchFamily="34" charset="-128"/>
                <a:ea typeface="Arial Unicode MS" pitchFamily="34" charset="-128"/>
                <a:cs typeface="Arial Unicode MS" pitchFamily="34" charset="-128"/>
              </a:rPr>
              <a:t> </a:t>
            </a:r>
            <a:r>
              <a:rPr lang="fr-FR" sz="1200" dirty="0">
                <a:latin typeface="Arial Unicode MS" pitchFamily="34" charset="-128"/>
                <a:ea typeface="Arial Unicode MS" pitchFamily="34" charset="-128"/>
                <a:cs typeface="Arial Unicode MS" pitchFamily="34" charset="-128"/>
              </a:rPr>
              <a:t>témoigner de son unicité,</a:t>
            </a:r>
            <a:r>
              <a:rPr lang="fr-FR" sz="1200" baseline="0" dirty="0">
                <a:latin typeface="Arial Unicode MS" pitchFamily="34" charset="-128"/>
                <a:ea typeface="Arial Unicode MS" pitchFamily="34" charset="-128"/>
                <a:cs typeface="Arial Unicode MS" pitchFamily="34" charset="-128"/>
              </a:rPr>
              <a:t> de sa personnalité.</a:t>
            </a:r>
            <a:endParaRPr lang="fr-FR" sz="1200" dirty="0">
              <a:latin typeface="Arial Unicode MS" pitchFamily="34" charset="-128"/>
              <a:ea typeface="Arial Unicode MS" pitchFamily="34" charset="-128"/>
              <a:cs typeface="Arial Unicode MS" pitchFamily="34" charset="-128"/>
            </a:endParaRPr>
          </a:p>
          <a:p>
            <a:endParaRPr lang="fr-FR" sz="1200" dirty="0">
              <a:latin typeface="Arial Unicode MS" pitchFamily="34" charset="-128"/>
              <a:ea typeface="Arial Unicode MS" pitchFamily="34" charset="-128"/>
              <a:cs typeface="Arial Unicode MS" pitchFamily="34" charset="-128"/>
            </a:endParaRPr>
          </a:p>
          <a:p>
            <a:endParaRPr lang="fr-FR" sz="1200" dirty="0">
              <a:latin typeface="Arial Unicode MS" pitchFamily="34" charset="-128"/>
              <a:ea typeface="Arial Unicode MS" pitchFamily="34" charset="-128"/>
              <a:cs typeface="Arial Unicode MS" pitchFamily="34" charset="-128"/>
            </a:endParaRPr>
          </a:p>
          <a:p>
            <a:endParaRPr lang="fr-FR" sz="1200" dirty="0">
              <a:latin typeface="Arial Unicode MS" pitchFamily="34" charset="-128"/>
              <a:ea typeface="Arial Unicode MS" pitchFamily="34" charset="-128"/>
              <a:cs typeface="Arial Unicode MS" pitchFamily="34" charset="-128"/>
            </a:endParaRPr>
          </a:p>
        </p:txBody>
      </p:sp>
      <p:sp>
        <p:nvSpPr>
          <p:cNvPr id="4" name="Espace réservé du numéro de diapositive 3"/>
          <p:cNvSpPr>
            <a:spLocks noGrp="1"/>
          </p:cNvSpPr>
          <p:nvPr>
            <p:ph type="sldNum" sz="quarter" idx="10"/>
          </p:nvPr>
        </p:nvSpPr>
        <p:spPr/>
        <p:txBody>
          <a:bodyPr/>
          <a:lstStyle/>
          <a:p>
            <a:fld id="{56FCD52B-F23C-41FF-B1C3-357EC9C8AA0E}"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kern="1200" baseline="0" dirty="0">
                <a:solidFill>
                  <a:schemeClr val="tx1"/>
                </a:solidFill>
                <a:latin typeface="+mn-lt"/>
                <a:ea typeface="+mn-ea"/>
                <a:cs typeface="+mn-cs"/>
              </a:rPr>
              <a:t>«</a:t>
            </a:r>
            <a:r>
              <a:rPr lang="fr-FR" sz="1200" i="1" kern="1200" baseline="0" dirty="0">
                <a:solidFill>
                  <a:schemeClr val="tx1"/>
                </a:solidFill>
                <a:latin typeface="+mn-lt"/>
                <a:ea typeface="+mn-ea"/>
                <a:cs typeface="+mn-cs"/>
              </a:rPr>
              <a:t>L’estime de soi ? Eh bien, c’est comment on se voit, et si ce qu’on voit, on l’aime ou pas… » me disait </a:t>
            </a:r>
            <a:r>
              <a:rPr lang="fr-FR" sz="1200" kern="1200" baseline="0" dirty="0">
                <a:solidFill>
                  <a:schemeClr val="tx1"/>
                </a:solidFill>
                <a:latin typeface="+mn-lt"/>
                <a:ea typeface="+mn-ea"/>
                <a:cs typeface="+mn-cs"/>
              </a:rPr>
              <a:t>un jour un jeune patient. L’estime de soi est une donnée fondamentale de la personnalité, placée au carrefour des trois composantes essentielles du Soi.</a:t>
            </a:r>
            <a:endParaRPr lang="fr-FR" dirty="0"/>
          </a:p>
          <a:p>
            <a:pPr algn="just"/>
            <a:r>
              <a:rPr lang="fr-FR" dirty="0"/>
              <a:t>Les </a:t>
            </a:r>
            <a:r>
              <a:rPr lang="fr-FR" i="1" dirty="0"/>
              <a:t>rôles de l’estime de soi peuvent</a:t>
            </a:r>
            <a:r>
              <a:rPr lang="fr-FR" i="1" baseline="0" dirty="0"/>
              <a:t> </a:t>
            </a:r>
            <a:r>
              <a:rPr lang="fr-FR" dirty="0"/>
              <a:t>d’ailleurs être compris selon cette même</a:t>
            </a:r>
            <a:r>
              <a:rPr lang="fr-FR" baseline="0" dirty="0"/>
              <a:t> </a:t>
            </a:r>
            <a:r>
              <a:rPr lang="fr-FR" dirty="0"/>
              <a:t>grille de lecture : une bonne estime de soi facilite</a:t>
            </a:r>
            <a:r>
              <a:rPr lang="fr-FR" baseline="0" dirty="0"/>
              <a:t> </a:t>
            </a:r>
            <a:r>
              <a:rPr lang="fr-FR" dirty="0"/>
              <a:t>l’engagement dans l’action, est associée à</a:t>
            </a:r>
          </a:p>
          <a:p>
            <a:pPr algn="just"/>
            <a:r>
              <a:rPr lang="fr-FR" dirty="0"/>
              <a:t>une auto-évaluation plus fiable et plus précise,</a:t>
            </a:r>
            <a:r>
              <a:rPr lang="fr-FR" baseline="0" dirty="0"/>
              <a:t> </a:t>
            </a:r>
            <a:r>
              <a:rPr lang="fr-FR" dirty="0"/>
              <a:t>et permet une stabilité émotionnelle plus</a:t>
            </a:r>
            <a:r>
              <a:rPr lang="fr-FR" baseline="0" dirty="0"/>
              <a:t> </a:t>
            </a:r>
            <a:r>
              <a:rPr lang="fr-FR" dirty="0"/>
              <a:t>grande.</a:t>
            </a:r>
          </a:p>
          <a:p>
            <a:endParaRPr lang="fr-FR" dirty="0"/>
          </a:p>
        </p:txBody>
      </p:sp>
      <p:sp>
        <p:nvSpPr>
          <p:cNvPr id="4" name="Espace réservé du numéro de diapositive 3"/>
          <p:cNvSpPr>
            <a:spLocks noGrp="1"/>
          </p:cNvSpPr>
          <p:nvPr>
            <p:ph type="sldNum" sz="quarter" idx="10"/>
          </p:nvPr>
        </p:nvSpPr>
        <p:spPr/>
        <p:txBody>
          <a:bodyPr/>
          <a:lstStyle/>
          <a:p>
            <a:fld id="{56FCD52B-F23C-41FF-B1C3-357EC9C8AA0E}"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pPr algn="just"/>
            <a:r>
              <a:rPr lang="fr-FR" sz="1200" kern="1200" dirty="0">
                <a:solidFill>
                  <a:schemeClr val="tx1"/>
                </a:solidFill>
                <a:latin typeface="+mn-lt"/>
                <a:ea typeface="+mn-ea"/>
                <a:cs typeface="+mn-cs"/>
              </a:rPr>
              <a:t>L’estime</a:t>
            </a:r>
            <a:r>
              <a:rPr lang="fr-FR" sz="1200" kern="1200" baseline="0" dirty="0">
                <a:solidFill>
                  <a:schemeClr val="tx1"/>
                </a:solidFill>
                <a:latin typeface="+mn-lt"/>
                <a:ea typeface="+mn-ea"/>
                <a:cs typeface="+mn-cs"/>
              </a:rPr>
              <a:t> de soi n’est pas une notion fermée, statistiquement pleinement quantifiable et qualifiable scientifiquement.</a:t>
            </a:r>
            <a:endParaRPr lang="fr-FR" sz="1200" kern="1200" dirty="0">
              <a:solidFill>
                <a:schemeClr val="tx1"/>
              </a:solidFill>
              <a:latin typeface="+mn-lt"/>
              <a:ea typeface="+mn-ea"/>
              <a:cs typeface="+mn-cs"/>
            </a:endParaRPr>
          </a:p>
          <a:p>
            <a:pPr algn="just"/>
            <a:r>
              <a:rPr lang="fr-FR" sz="1200" kern="1200" dirty="0">
                <a:solidFill>
                  <a:schemeClr val="tx1"/>
                </a:solidFill>
                <a:latin typeface="+mn-lt"/>
                <a:ea typeface="+mn-ea"/>
                <a:cs typeface="+mn-cs"/>
              </a:rPr>
              <a:t>Mêmes difficultés que celui d’intelligence : multiplicité des  sources , difficile à cerner clairement</a:t>
            </a:r>
            <a:r>
              <a:rPr lang="fr-FR" sz="1200" kern="1200" baseline="0" dirty="0">
                <a:solidFill>
                  <a:schemeClr val="tx1"/>
                </a:solidFill>
                <a:latin typeface="+mn-lt"/>
                <a:ea typeface="+mn-ea"/>
                <a:cs typeface="+mn-cs"/>
              </a:rPr>
              <a:t> suivant les courants théoriques.</a:t>
            </a:r>
            <a:endParaRPr lang="fr-FR" sz="1200" kern="1200" dirty="0">
              <a:solidFill>
                <a:schemeClr val="tx1"/>
              </a:solidFill>
              <a:latin typeface="+mn-lt"/>
              <a:ea typeface="+mn-ea"/>
              <a:cs typeface="+mn-cs"/>
            </a:endParaRPr>
          </a:p>
          <a:p>
            <a:pPr algn="just"/>
            <a:r>
              <a:rPr lang="fr-FR" sz="1200" kern="1200" dirty="0">
                <a:solidFill>
                  <a:schemeClr val="tx1"/>
                </a:solidFill>
                <a:latin typeface="+mn-lt"/>
                <a:ea typeface="+mn-ea"/>
                <a:cs typeface="+mn-cs"/>
              </a:rPr>
              <a:t>Tout comme il semble exister plusieurs formes d’intelligence, il est bien possible que l’estime de soi, plutôt qu’une dimension unique, soit la résultante de plusieurs composantes. Par exemple pour l’enfant : </a:t>
            </a:r>
          </a:p>
          <a:p>
            <a:pPr algn="just"/>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Ces dimensions ne se distribuent pas forcément de manière homogène : un enfant peut, par exemple, présenter une estime de soi élevée dans les domaines de l’apparence physique, de la popularité et de la conformité, mais s’</a:t>
            </a:r>
            <a:r>
              <a:rPr lang="fr-FR" sz="1200" kern="1200" dirty="0" err="1">
                <a:solidFill>
                  <a:schemeClr val="tx1"/>
                </a:solidFill>
                <a:latin typeface="+mn-lt"/>
                <a:ea typeface="+mn-ea"/>
                <a:cs typeface="+mn-cs"/>
              </a:rPr>
              <a:t>autoévaluer</a:t>
            </a:r>
            <a:r>
              <a:rPr lang="fr-FR" sz="1200" kern="1200" dirty="0">
                <a:solidFill>
                  <a:schemeClr val="tx1"/>
                </a:solidFill>
                <a:latin typeface="+mn-lt"/>
                <a:ea typeface="+mn-ea"/>
                <a:cs typeface="+mn-cs"/>
              </a:rPr>
              <a:t> négativement en matière de résultats scolaires et de compétences athlétiques. Un autre phénomène cognitif intervient également, c’est l’importance accordée à chacun de ces domaines : si l’enfant se juge favorablement sur le plan scolaire mais estime que ces compétences ne sont pas si désirables que cela dans le milieu où il évolue, l’estime de soi n’en sera alors pas confortée pour autant. </a:t>
            </a:r>
          </a:p>
          <a:p>
            <a:pPr algn="just"/>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Il est probable que ces composantes sont assez proches chez </a:t>
            </a:r>
            <a:r>
              <a:rPr lang="fr-FR" sz="1200" b="1" kern="1200" dirty="0">
                <a:solidFill>
                  <a:schemeClr val="tx1"/>
                </a:solidFill>
                <a:latin typeface="+mn-lt"/>
                <a:ea typeface="+mn-ea"/>
                <a:cs typeface="+mn-cs"/>
              </a:rPr>
              <a:t>adulte</a:t>
            </a:r>
            <a:r>
              <a:rPr lang="fr-FR" sz="1200" kern="1200" dirty="0">
                <a:solidFill>
                  <a:schemeClr val="tx1"/>
                </a:solidFill>
                <a:latin typeface="+mn-lt"/>
                <a:ea typeface="+mn-ea"/>
                <a:cs typeface="+mn-cs"/>
              </a:rPr>
              <a:t> : il faut simplement remplacer la réussite scolaire par le statut social ; compétences athlétiques, importantes dans la cour de récréation (savoir se défendre ou échapper aux grands) ou lors du cours de gymnastique (ne pas se déshonorer aux yeux des autres), elles le sont moins dans les couloirs de l’entreprise ou autour de la table familiale. Elles peuvent cependant redevenir importantes pour un adulte dans certains milieux (travailleurs manuels) ou contextes spécifiques (comme les vacances où les capacités physiques sont remises en avant au travers du sport ou de la mise à nu partielle des corps).</a:t>
            </a:r>
          </a:p>
          <a:p>
            <a:endParaRPr lang="fr-FR" dirty="0"/>
          </a:p>
        </p:txBody>
      </p:sp>
      <p:sp>
        <p:nvSpPr>
          <p:cNvPr id="4" name="Espace réservé du numéro de diapositive 3"/>
          <p:cNvSpPr>
            <a:spLocks noGrp="1"/>
          </p:cNvSpPr>
          <p:nvPr>
            <p:ph type="sldNum" sz="quarter" idx="10"/>
          </p:nvPr>
        </p:nvSpPr>
        <p:spPr/>
        <p:txBody>
          <a:bodyPr/>
          <a:lstStyle/>
          <a:p>
            <a:fld id="{56FCD52B-F23C-41FF-B1C3-357EC9C8AA0E}"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0000" lnSpcReduction="20000"/>
          </a:bodyPr>
          <a:lstStyle/>
          <a:p>
            <a:pPr algn="just"/>
            <a:r>
              <a:rPr lang="fr-FR" sz="1200" kern="1200" dirty="0">
                <a:solidFill>
                  <a:schemeClr val="tx1"/>
                </a:solidFill>
                <a:latin typeface="+mn-lt"/>
                <a:ea typeface="+mn-ea"/>
                <a:cs typeface="+mn-cs"/>
              </a:rPr>
              <a:t>Une des premières fonctions, et la plus facilement observable, de l’estime de soi, concerne la </a:t>
            </a:r>
            <a:r>
              <a:rPr lang="fr-FR" sz="1200" b="1" kern="1200" dirty="0">
                <a:solidFill>
                  <a:schemeClr val="tx1"/>
                </a:solidFill>
                <a:latin typeface="+mn-lt"/>
                <a:ea typeface="+mn-ea"/>
                <a:cs typeface="+mn-cs"/>
              </a:rPr>
              <a:t>capacité à s’engager efficacement dans l’action</a:t>
            </a:r>
            <a:r>
              <a:rPr lang="fr-FR" sz="1200" kern="1200" dirty="0">
                <a:solidFill>
                  <a:schemeClr val="tx1"/>
                </a:solidFill>
                <a:latin typeface="+mn-lt"/>
                <a:ea typeface="+mn-ea"/>
                <a:cs typeface="+mn-cs"/>
              </a:rPr>
              <a:t>. La notion de « confiance en soi », que l’on peut l’assimiler à une composante partielle de l’estime de soi, désigne ainsi le sentiment subjectif, chez un sujet donné, d’être ou non capable de réussir ce qu’il entreprend. </a:t>
            </a:r>
          </a:p>
          <a:p>
            <a:pPr algn="just"/>
            <a:r>
              <a:rPr lang="fr-FR" sz="1200" kern="1200" dirty="0">
                <a:solidFill>
                  <a:schemeClr val="tx1"/>
                </a:solidFill>
                <a:latin typeface="+mn-lt"/>
                <a:ea typeface="+mn-ea"/>
                <a:cs typeface="+mn-cs"/>
              </a:rPr>
              <a:t>« Confiance » : « un sentiment d’assurance et de sécurité ». la confiance en soi ce serait donc  « sentiment d’assurance et de sécurité à propos de soi » La confiance en soi renvoie donc à l’un des aspects de l’estime de soi qui est la « certitude de posséder les capacités nécessaires pour compter sur soi, prendre soin de soi et faire face aux aléas de l’existence .</a:t>
            </a:r>
          </a:p>
          <a:p>
            <a:pPr algn="just"/>
            <a:endParaRPr lang="fr-FR" sz="1200" kern="1200" dirty="0">
              <a:solidFill>
                <a:schemeClr val="tx1"/>
              </a:solidFill>
              <a:latin typeface="+mn-lt"/>
              <a:ea typeface="+mn-ea"/>
              <a:cs typeface="+mn-cs"/>
            </a:endParaRPr>
          </a:p>
          <a:p>
            <a:pPr algn="just"/>
            <a:r>
              <a:rPr lang="fr-FR" sz="1200" kern="1200" dirty="0">
                <a:solidFill>
                  <a:schemeClr val="tx1"/>
                </a:solidFill>
                <a:latin typeface="+mn-lt"/>
                <a:ea typeface="+mn-ea"/>
                <a:cs typeface="+mn-cs"/>
              </a:rPr>
              <a:t>La plupart des études soulignent que les sujets à basse estime de soi s’engagent avec beaucoup de prudence et de réticences dans l’action ; ils renoncent plus vite en cas de difficultés ; ils souffrent plus souvent de procrastination, cette tendance à hésiter et à repousser à plus tard toute prise de décision. </a:t>
            </a:r>
          </a:p>
          <a:p>
            <a:pPr algn="just"/>
            <a:r>
              <a:rPr lang="fr-FR" sz="1200" kern="1200" dirty="0">
                <a:solidFill>
                  <a:schemeClr val="tx1"/>
                </a:solidFill>
                <a:latin typeface="+mn-lt"/>
                <a:ea typeface="+mn-ea"/>
                <a:cs typeface="+mn-cs"/>
              </a:rPr>
              <a:t>À l’inverse, les sujets à haute estime de soi prennent plus rapidement la décision d’agir, et persévèrent davantage face à des obstacles. </a:t>
            </a:r>
          </a:p>
          <a:p>
            <a:pPr algn="just"/>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L’explication de ces différences tient entre autres à la </a:t>
            </a:r>
            <a:r>
              <a:rPr lang="fr-FR" sz="1200" b="1" kern="1200" dirty="0">
                <a:solidFill>
                  <a:schemeClr val="tx1"/>
                </a:solidFill>
                <a:latin typeface="+mn-lt"/>
                <a:ea typeface="+mn-ea"/>
                <a:cs typeface="+mn-cs"/>
              </a:rPr>
              <a:t>perception des échecs</a:t>
            </a:r>
            <a:r>
              <a:rPr lang="fr-FR" sz="1200" kern="1200" dirty="0">
                <a:solidFill>
                  <a:schemeClr val="tx1"/>
                </a:solidFill>
                <a:latin typeface="+mn-lt"/>
                <a:ea typeface="+mn-ea"/>
                <a:cs typeface="+mn-cs"/>
              </a:rPr>
              <a:t> : les sujets à basse estime de soi tendent à procéder face à l’échec à des attributions internes (« c’est de ma faute »), globales (« cela prouve que je suis nul ») et stables (« il y aura d’autres échecs »). </a:t>
            </a:r>
          </a:p>
          <a:p>
            <a:pPr algn="just"/>
            <a:r>
              <a:rPr lang="fr-FR" sz="1200" kern="1200" dirty="0">
                <a:solidFill>
                  <a:schemeClr val="tx1"/>
                </a:solidFill>
                <a:latin typeface="+mn-lt"/>
                <a:ea typeface="+mn-ea"/>
                <a:cs typeface="+mn-cs"/>
              </a:rPr>
              <a:t>Tandis que leurs homologues à haute estime de soi vont le plus souvent recourir à des attributions externes (« je n’ai pas eu de chance »), spécifiques (« je reste quelqu’un de globalement valable ») et instables (« après la pluie, le beau temps : des succès viendront »). </a:t>
            </a:r>
          </a:p>
          <a:p>
            <a:pPr algn="just"/>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Ces deux dynamiques s’auto-entretiennent. La première pousse le sujet à basse estime de soi à entreprendre aussi peu que possible, par peur de l’échec, et donc à bénéficier moins souvent des gratifications de la réussite, donc à douter davantage, </a:t>
            </a:r>
            <a:r>
              <a:rPr lang="fr-FR" sz="1200" kern="1200" dirty="0" err="1">
                <a:solidFill>
                  <a:schemeClr val="tx1"/>
                </a:solidFill>
                <a:latin typeface="+mn-lt"/>
                <a:ea typeface="+mn-ea"/>
                <a:cs typeface="+mn-cs"/>
              </a:rPr>
              <a:t>etc</a:t>
            </a:r>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Tandis que la seconde incite le sujet à haute estime de soi, moins préoccupé par le risque d’échec, à multiplier les actions, qui peu à peu vont nourrir et consolider sa confiance en lui-même, et le pousser à renouveler ses initiatives. Ces phénomènes ont été ainsi clairement étudiés chez les sujets timides, présentant une basse estime d’eux-mêmes : leurs évitements (rester en retrait, ne pas prendre d’initiatives) valident et consolident la médiocre image qu’ils ont d’eux-mêmes (« je ne suis pas capable d’intéresser les autres ») ; le moindre échec est vécu comme une catastrophe personnelle et sociale majeure, ruminé longuement, et ensuite utilisé comme frein à de nouvelles entreprises (« souviens toi de ce qui t’était arrivé lorsque tu as voulu agir… »).</a:t>
            </a:r>
          </a:p>
          <a:p>
            <a:pPr algn="just"/>
            <a:r>
              <a:rPr lang="fr-FR" sz="1200" kern="1200" dirty="0">
                <a:solidFill>
                  <a:schemeClr val="tx1"/>
                </a:solidFill>
                <a:latin typeface="+mn-lt"/>
                <a:ea typeface="+mn-ea"/>
                <a:cs typeface="+mn-cs"/>
              </a:rPr>
              <a:t>Le souci de protéger son estime de soi explique aussi certains comportements surprenants : pourquoi une étudiante jusqu’alors bien notée ne révise-t-elle pas correctement ses examens, et échoue ?</a:t>
            </a:r>
          </a:p>
          <a:p>
            <a:pPr algn="just"/>
            <a:r>
              <a:rPr lang="fr-FR" sz="1200" kern="1200" dirty="0">
                <a:solidFill>
                  <a:schemeClr val="tx1"/>
                </a:solidFill>
                <a:latin typeface="+mn-lt"/>
                <a:ea typeface="+mn-ea"/>
                <a:cs typeface="+mn-cs"/>
              </a:rPr>
              <a:t>Pourquoi un jeune homme amoureux aborde-t-il la fille dont il rêve de manière grossière et après avoir bu, et se fait rabrouer ? Névroses d’échec ? Plutôt conduites d’auto-handicap : tout faire pour échouer peut représenter une stratégie paradoxale et plus ou moins inconsciente pour protéger l’estime de soi. Les sujets à basse estime de soi se disent qu’en cas d’échec, qu’ils anticipent, ils seront moins remis</a:t>
            </a:r>
            <a:r>
              <a:rPr lang="fr-FR" sz="1200" kern="1200" baseline="0" dirty="0">
                <a:solidFill>
                  <a:schemeClr val="tx1"/>
                </a:solidFill>
                <a:latin typeface="+mn-lt"/>
                <a:ea typeface="+mn-ea"/>
                <a:cs typeface="+mn-cs"/>
              </a:rPr>
              <a:t> </a:t>
            </a:r>
            <a:r>
              <a:rPr lang="fr-FR" sz="1200" kern="1200" dirty="0">
                <a:solidFill>
                  <a:schemeClr val="tx1"/>
                </a:solidFill>
                <a:latin typeface="+mn-lt"/>
                <a:ea typeface="+mn-ea"/>
                <a:cs typeface="+mn-cs"/>
              </a:rPr>
              <a:t>en question. « Si elle avait mieux travaillé, elle aurait eu ses examens » est moins dévalorisant que : « elle a beaucoup travaillé, mais elle n’y est pas arrivée ». « Elle ne pouvait pas te tomber dans les bras de la manière dont tu t’y es pris… » fait moins souffrir que : « tu as beau t’acharner, tu ne lui plais pas… ».</a:t>
            </a:r>
          </a:p>
          <a:p>
            <a:pPr algn="just"/>
            <a:r>
              <a:rPr lang="fr-FR" sz="1200" kern="1200" dirty="0">
                <a:solidFill>
                  <a:schemeClr val="tx1"/>
                </a:solidFill>
                <a:latin typeface="+mn-lt"/>
                <a:ea typeface="+mn-ea"/>
                <a:cs typeface="+mn-cs"/>
              </a:rPr>
              <a:t> </a:t>
            </a:r>
          </a:p>
          <a:p>
            <a:pPr algn="just"/>
            <a:r>
              <a:rPr lang="fr-FR" sz="1200" kern="1200" dirty="0">
                <a:solidFill>
                  <a:schemeClr val="tx1"/>
                </a:solidFill>
                <a:latin typeface="+mn-lt"/>
                <a:ea typeface="+mn-ea"/>
                <a:cs typeface="+mn-cs"/>
              </a:rPr>
              <a:t>Et les sujets à haute estime de soi, anticipant au contraire un succès, pensent que celui-ci sera plus éclatant et prouvera encore mieux leur valeur s’ils surviennent malgré l’impréparation ou la désinvolture. « Elle est vraiment brillante, elle a réussi ses examens en ne travaillant quasiment pas… » ou « elle lui est tombée dans les bras alors qu’il n’avait rien fait pour cela… »</a:t>
            </a:r>
          </a:p>
          <a:p>
            <a:pPr algn="just"/>
            <a:endParaRPr lang="fr-FR" dirty="0"/>
          </a:p>
        </p:txBody>
      </p:sp>
      <p:sp>
        <p:nvSpPr>
          <p:cNvPr id="4" name="Espace réservé du numéro de diapositive 3"/>
          <p:cNvSpPr>
            <a:spLocks noGrp="1"/>
          </p:cNvSpPr>
          <p:nvPr>
            <p:ph type="sldNum" sz="quarter" idx="10"/>
          </p:nvPr>
        </p:nvSpPr>
        <p:spPr/>
        <p:txBody>
          <a:bodyPr/>
          <a:lstStyle/>
          <a:p>
            <a:fld id="{56FCD52B-F23C-41FF-B1C3-357EC9C8AA0E}"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D1FAC7DA-080A-4794-93B8-063CEF38AD39}"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FAC7DA-080A-4794-93B8-063CEF38AD39}"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FAC7DA-080A-4794-93B8-063CEF38AD39}"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FAC7DA-080A-4794-93B8-063CEF38AD3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16B2FF85-B168-4863-9556-B077017F44DC}" type="datetimeFigureOut">
              <a:rPr lang="fr-FR" smtClean="0"/>
              <a:pPr/>
              <a:t>26/03/2024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FAC7DA-080A-4794-93B8-063CEF38AD39}"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6B2FF85-B168-4863-9556-B077017F44DC}" type="datetimeFigureOut">
              <a:rPr lang="fr-FR" smtClean="0"/>
              <a:pPr/>
              <a:t>26/03/2024</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1FAC7DA-080A-4794-93B8-063CEF38AD39}"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634082"/>
          </a:xfrm>
        </p:spPr>
        <p:txBody>
          <a:bodyPr>
            <a:normAutofit fontScale="90000"/>
          </a:bodyPr>
          <a:lstStyle/>
          <a:p>
            <a:pPr algn="ctr"/>
            <a:r>
              <a:rPr lang="fr-FR" dirty="0"/>
              <a:t>DEFINITION</a:t>
            </a:r>
          </a:p>
        </p:txBody>
      </p:sp>
      <p:sp>
        <p:nvSpPr>
          <p:cNvPr id="3" name="Espace réservé du contenu 2"/>
          <p:cNvSpPr>
            <a:spLocks noGrp="1"/>
          </p:cNvSpPr>
          <p:nvPr>
            <p:ph idx="1"/>
          </p:nvPr>
        </p:nvSpPr>
        <p:spPr>
          <a:xfrm>
            <a:off x="1259632" y="1052736"/>
            <a:ext cx="7498080" cy="5232648"/>
          </a:xfrm>
        </p:spPr>
        <p:txBody>
          <a:bodyPr>
            <a:normAutofit fontScale="25000" lnSpcReduction="20000"/>
          </a:bodyPr>
          <a:lstStyle/>
          <a:p>
            <a:pPr algn="just"/>
            <a:r>
              <a:rPr lang="fr-FR" sz="17600" i="1" dirty="0">
                <a:solidFill>
                  <a:schemeClr val="tx2">
                    <a:lumMod val="60000"/>
                    <a:lumOff val="40000"/>
                  </a:schemeClr>
                </a:solidFill>
              </a:rPr>
              <a:t>« Estime »</a:t>
            </a:r>
          </a:p>
          <a:p>
            <a:pPr algn="just"/>
            <a:r>
              <a:rPr lang="fr-FR" sz="8000" dirty="0"/>
              <a:t>Dictionnaire Larousse : opinion favorable ou appréciation d’une personne ou d’une chose, une considération, du respect</a:t>
            </a:r>
            <a:r>
              <a:rPr lang="fr-FR" sz="8000" i="1" dirty="0"/>
              <a:t> </a:t>
            </a:r>
          </a:p>
          <a:p>
            <a:pPr algn="just">
              <a:buNone/>
            </a:pPr>
            <a:endParaRPr lang="fr-FR" sz="8000" i="1" dirty="0"/>
          </a:p>
          <a:p>
            <a:pPr algn="just"/>
            <a:endParaRPr lang="fr-FR" sz="800" i="1" dirty="0"/>
          </a:p>
          <a:p>
            <a:pPr algn="just"/>
            <a:r>
              <a:rPr lang="fr-FR" sz="17600" i="1" dirty="0">
                <a:solidFill>
                  <a:schemeClr val="tx2">
                    <a:lumMod val="60000"/>
                    <a:lumOff val="40000"/>
                  </a:schemeClr>
                </a:solidFill>
              </a:rPr>
              <a:t>« Soi »</a:t>
            </a:r>
          </a:p>
          <a:p>
            <a:pPr algn="just"/>
            <a:r>
              <a:rPr lang="fr-FR" sz="8000" dirty="0"/>
              <a:t>Dictionnaire Collins : individualité ou identité d’une personne ou d’une chose.</a:t>
            </a:r>
          </a:p>
          <a:p>
            <a:pPr algn="just">
              <a:buNone/>
            </a:pPr>
            <a:endParaRPr lang="fr-FR" sz="11200" dirty="0"/>
          </a:p>
          <a:p>
            <a:pPr algn="just"/>
            <a:r>
              <a:rPr lang="fr-FR" sz="17600" i="1" dirty="0">
                <a:solidFill>
                  <a:schemeClr val="tx2">
                    <a:lumMod val="60000"/>
                    <a:lumOff val="40000"/>
                  </a:schemeClr>
                </a:solidFill>
              </a:rPr>
              <a:t>« Estime de soi »</a:t>
            </a:r>
          </a:p>
          <a:p>
            <a:pPr algn="just"/>
            <a:r>
              <a:rPr lang="fr-FR" sz="8000" dirty="0"/>
              <a:t>Dictionnaire Larousse de la psychologie : Attitude plus ou moins favorable envers soi-même, la manière dont on se considère, le respect que l’on se porte, l’appréciation de sa propre valeur dans certains domaines.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Composantes de l’Estime de Soi</a:t>
            </a:r>
          </a:p>
        </p:txBody>
      </p:sp>
      <p:sp>
        <p:nvSpPr>
          <p:cNvPr id="3" name="Espace réservé du contenu 2"/>
          <p:cNvSpPr>
            <a:spLocks noGrp="1"/>
          </p:cNvSpPr>
          <p:nvPr>
            <p:ph idx="1"/>
          </p:nvPr>
        </p:nvSpPr>
        <p:spPr>
          <a:xfrm>
            <a:off x="1403648" y="2204864"/>
            <a:ext cx="7498080" cy="4080520"/>
          </a:xfrm>
        </p:spPr>
        <p:txBody>
          <a:bodyPr>
            <a:normAutofit/>
          </a:bodyPr>
          <a:lstStyle/>
          <a:p>
            <a:pPr algn="just">
              <a:buNone/>
            </a:pPr>
            <a:endParaRPr lang="fr-FR" sz="2000" dirty="0"/>
          </a:p>
          <a:p>
            <a:pPr lvl="1" algn="just"/>
            <a:r>
              <a:rPr lang="fr-FR" dirty="0">
                <a:solidFill>
                  <a:schemeClr val="tx2">
                    <a:lumMod val="60000"/>
                    <a:lumOff val="40000"/>
                  </a:schemeClr>
                </a:solidFill>
              </a:rPr>
              <a:t>Comportementale</a:t>
            </a:r>
            <a:endParaRPr lang="fr-FR" dirty="0"/>
          </a:p>
          <a:p>
            <a:pPr lvl="1" algn="just">
              <a:buNone/>
            </a:pPr>
            <a:endParaRPr lang="fr-FR" dirty="0"/>
          </a:p>
          <a:p>
            <a:pPr lvl="1" algn="just"/>
            <a:r>
              <a:rPr lang="fr-FR" dirty="0">
                <a:solidFill>
                  <a:schemeClr val="tx2">
                    <a:lumMod val="60000"/>
                    <a:lumOff val="40000"/>
                  </a:schemeClr>
                </a:solidFill>
              </a:rPr>
              <a:t>Cognitive </a:t>
            </a:r>
            <a:endParaRPr lang="fr-FR" dirty="0"/>
          </a:p>
          <a:p>
            <a:pPr lvl="1" algn="just">
              <a:buNone/>
            </a:pPr>
            <a:endParaRPr lang="fr-FR" dirty="0"/>
          </a:p>
          <a:p>
            <a:pPr lvl="1" algn="just"/>
            <a:r>
              <a:rPr lang="fr-FR" dirty="0">
                <a:solidFill>
                  <a:schemeClr val="tx2">
                    <a:lumMod val="60000"/>
                    <a:lumOff val="40000"/>
                  </a:schemeClr>
                </a:solidFill>
              </a:rPr>
              <a:t>Emotionnelle et affective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75656" y="476672"/>
            <a:ext cx="7498080" cy="6048672"/>
          </a:xfrm>
        </p:spPr>
        <p:txBody>
          <a:bodyPr>
            <a:normAutofit/>
          </a:bodyPr>
          <a:lstStyle/>
          <a:p>
            <a:r>
              <a:rPr lang="fr-FR" dirty="0">
                <a:solidFill>
                  <a:schemeClr val="tx2"/>
                </a:solidFill>
              </a:rPr>
              <a:t>Chez l’enfant, au moins cinq dimensions :</a:t>
            </a:r>
          </a:p>
          <a:p>
            <a:pPr>
              <a:buNone/>
            </a:pPr>
            <a:r>
              <a:rPr lang="fr-FR" dirty="0"/>
              <a:t> </a:t>
            </a:r>
          </a:p>
          <a:p>
            <a:pPr lvl="1"/>
            <a:r>
              <a:rPr lang="fr-FR" dirty="0">
                <a:solidFill>
                  <a:schemeClr val="tx2">
                    <a:lumMod val="60000"/>
                    <a:lumOff val="40000"/>
                  </a:schemeClr>
                </a:solidFill>
              </a:rPr>
              <a:t>L’aspect physique </a:t>
            </a:r>
            <a:endParaRPr lang="fr-FR" sz="2000" dirty="0"/>
          </a:p>
          <a:p>
            <a:pPr lvl="1">
              <a:buNone/>
            </a:pPr>
            <a:endParaRPr lang="fr-FR" dirty="0"/>
          </a:p>
          <a:p>
            <a:pPr lvl="1"/>
            <a:r>
              <a:rPr lang="fr-FR" dirty="0">
                <a:solidFill>
                  <a:schemeClr val="tx2">
                    <a:lumMod val="60000"/>
                    <a:lumOff val="40000"/>
                  </a:schemeClr>
                </a:solidFill>
              </a:rPr>
              <a:t>La réussite scolaire</a:t>
            </a:r>
            <a:endParaRPr lang="fr-FR" sz="2000" dirty="0"/>
          </a:p>
          <a:p>
            <a:pPr lvl="1"/>
            <a:endParaRPr lang="fr-FR" sz="2000" dirty="0"/>
          </a:p>
          <a:p>
            <a:pPr lvl="1"/>
            <a:r>
              <a:rPr lang="fr-FR" dirty="0">
                <a:solidFill>
                  <a:schemeClr val="tx2">
                    <a:lumMod val="60000"/>
                    <a:lumOff val="40000"/>
                  </a:schemeClr>
                </a:solidFill>
              </a:rPr>
              <a:t>Les compétences sportives/ athlétiques</a:t>
            </a:r>
            <a:endParaRPr lang="fr-FR" sz="2000" dirty="0"/>
          </a:p>
          <a:p>
            <a:pPr lvl="1"/>
            <a:endParaRPr lang="fr-FR" sz="2000" dirty="0"/>
          </a:p>
          <a:p>
            <a:pPr lvl="1"/>
            <a:r>
              <a:rPr lang="fr-FR" dirty="0">
                <a:solidFill>
                  <a:schemeClr val="tx2">
                    <a:lumMod val="60000"/>
                    <a:lumOff val="40000"/>
                  </a:schemeClr>
                </a:solidFill>
              </a:rPr>
              <a:t>La conformité comportementale</a:t>
            </a:r>
            <a:endParaRPr lang="fr-FR" sz="2000" dirty="0"/>
          </a:p>
          <a:p>
            <a:pPr lvl="1"/>
            <a:endParaRPr lang="fr-FR" sz="2000" dirty="0"/>
          </a:p>
          <a:p>
            <a:pPr lvl="1"/>
            <a:r>
              <a:rPr lang="fr-FR" dirty="0">
                <a:solidFill>
                  <a:schemeClr val="tx2">
                    <a:lumMod val="60000"/>
                    <a:lumOff val="40000"/>
                  </a:schemeClr>
                </a:solidFill>
              </a:rPr>
              <a:t>La popularité</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 quoi ça sert?</a:t>
            </a:r>
          </a:p>
        </p:txBody>
      </p:sp>
      <p:sp>
        <p:nvSpPr>
          <p:cNvPr id="3" name="Espace réservé du contenu 2"/>
          <p:cNvSpPr>
            <a:spLocks noGrp="1"/>
          </p:cNvSpPr>
          <p:nvPr>
            <p:ph idx="1"/>
          </p:nvPr>
        </p:nvSpPr>
        <p:spPr>
          <a:xfrm>
            <a:off x="1435608" y="1988840"/>
            <a:ext cx="7498080" cy="4259560"/>
          </a:xfrm>
        </p:spPr>
        <p:txBody>
          <a:bodyPr>
            <a:normAutofit fontScale="40000" lnSpcReduction="20000"/>
          </a:bodyPr>
          <a:lstStyle/>
          <a:p>
            <a:r>
              <a:rPr lang="fr-FR" sz="5900" dirty="0">
                <a:solidFill>
                  <a:schemeClr val="tx2"/>
                </a:solidFill>
              </a:rPr>
              <a:t>Capacité à s'engager dans l’action </a:t>
            </a:r>
          </a:p>
          <a:p>
            <a:pPr algn="ctr">
              <a:buNone/>
            </a:pPr>
            <a:r>
              <a:rPr lang="fr-FR" sz="4500" dirty="0">
                <a:solidFill>
                  <a:schemeClr val="tx2"/>
                </a:solidFill>
              </a:rPr>
              <a:t>(confiance en soi)</a:t>
            </a:r>
          </a:p>
          <a:p>
            <a:pPr>
              <a:buNone/>
            </a:pPr>
            <a:endParaRPr lang="fr-FR" sz="5900" dirty="0">
              <a:solidFill>
                <a:schemeClr val="tx2"/>
              </a:solidFill>
            </a:endParaRPr>
          </a:p>
          <a:p>
            <a:r>
              <a:rPr lang="fr-FR" sz="5900" dirty="0">
                <a:solidFill>
                  <a:schemeClr val="tx2"/>
                </a:solidFill>
              </a:rPr>
              <a:t>Les phénomènes cognitifs d’auto-évaluation</a:t>
            </a:r>
          </a:p>
          <a:p>
            <a:pPr>
              <a:buNone/>
            </a:pPr>
            <a:endParaRPr lang="fr-FR" sz="5900" dirty="0">
              <a:solidFill>
                <a:schemeClr val="tx2"/>
              </a:solidFill>
            </a:endParaRPr>
          </a:p>
          <a:p>
            <a:r>
              <a:rPr lang="fr-FR" sz="5900" dirty="0">
                <a:solidFill>
                  <a:schemeClr val="tx2"/>
                </a:solidFill>
              </a:rPr>
              <a:t>Favoriser notre bien-être émotionnel</a:t>
            </a:r>
          </a:p>
          <a:p>
            <a:pPr>
              <a:buNone/>
            </a:pPr>
            <a:endParaRPr lang="fr-FR" sz="5900" dirty="0">
              <a:solidFill>
                <a:schemeClr val="tx2"/>
              </a:solidFill>
            </a:endParaRPr>
          </a:p>
          <a:p>
            <a:r>
              <a:rPr lang="fr-FR" sz="5900" dirty="0">
                <a:solidFill>
                  <a:schemeClr val="tx2"/>
                </a:solidFill>
              </a:rPr>
              <a:t>« Système immunitaire du psychisme »</a:t>
            </a:r>
            <a:endParaRPr lang="fr-FR" sz="2600" dirty="0"/>
          </a:p>
          <a:p>
            <a:pPr algn="ctr">
              <a:buNone/>
            </a:pPr>
            <a:endParaRPr lang="fr-FR" sz="2600" dirty="0"/>
          </a:p>
          <a:p>
            <a:pPr algn="ctr">
              <a:buNone/>
            </a:pPr>
            <a:endParaRPr lang="fr-FR" dirty="0">
              <a:solidFill>
                <a:schemeClr val="tx2"/>
              </a:solidFill>
            </a:endParaRPr>
          </a:p>
          <a:p>
            <a:pPr lvl="2"/>
            <a:endParaRPr lang="fr-FR" dirty="0">
              <a:solidFill>
                <a:schemeClr val="tx2"/>
              </a:solidFill>
            </a:endParaRPr>
          </a:p>
          <a:p>
            <a:pPr algn="ctr">
              <a:buNone/>
            </a:pPr>
            <a:endParaRPr lang="fr-FR" sz="2000" dirty="0"/>
          </a:p>
          <a:p>
            <a:pPr algn="just">
              <a:buNone/>
            </a:pPr>
            <a:r>
              <a:rPr lang="fr-FR" sz="2000"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7063</TotalTime>
  <Words>1412</Words>
  <Application>Microsoft Office PowerPoint</Application>
  <PresentationFormat>Affichage à l'écran (4:3)</PresentationFormat>
  <Paragraphs>76</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 Unicode MS</vt:lpstr>
      <vt:lpstr>Calibri</vt:lpstr>
      <vt:lpstr>Gill Sans MT</vt:lpstr>
      <vt:lpstr>Verdana</vt:lpstr>
      <vt:lpstr>Wingdings 2</vt:lpstr>
      <vt:lpstr>Solstice</vt:lpstr>
      <vt:lpstr>DEFINITION</vt:lpstr>
      <vt:lpstr>Composantes de l’Estime de Soi</vt:lpstr>
      <vt:lpstr>Présentation PowerPoint</vt:lpstr>
      <vt:lpstr>A quoi ça sert?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L’estime de soi</dc:title>
  <dc:creator>Elodie Fontaine</dc:creator>
  <cp:lastModifiedBy>Nathalie PALMENTYMALLET 371</cp:lastModifiedBy>
  <cp:revision>56</cp:revision>
  <dcterms:created xsi:type="dcterms:W3CDTF">2023-11-18T13:23:30Z</dcterms:created>
  <dcterms:modified xsi:type="dcterms:W3CDTF">2024-03-26T15:35:11Z</dcterms:modified>
</cp:coreProperties>
</file>