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65" r:id="rId3"/>
    <p:sldId id="256"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5" autoAdjust="0"/>
    <p:restoredTop sz="94598" autoAdjust="0"/>
  </p:normalViewPr>
  <p:slideViewPr>
    <p:cSldViewPr snapToGrid="0">
      <p:cViewPr varScale="1">
        <p:scale>
          <a:sx n="104" d="100"/>
          <a:sy n="104" d="100"/>
        </p:scale>
        <p:origin x="678" y="10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2B8BB4D-2FB5-473C-B1B4-40D39AD8E9EE}" type="datetimeFigureOut">
              <a:rPr lang="fr-FR" smtClean="0"/>
              <a:t>15/05/2024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7AA505B-E5B1-4BFA-8180-814B030FB3F8}" type="slidenum">
              <a:rPr lang="fr-FR" smtClean="0"/>
              <a:t>‹N°›</a:t>
            </a:fld>
            <a:endParaRPr lang="fr-FR"/>
          </a:p>
        </p:txBody>
      </p:sp>
    </p:spTree>
    <p:extLst>
      <p:ext uri="{BB962C8B-B14F-4D97-AF65-F5344CB8AC3E}">
        <p14:creationId xmlns:p14="http://schemas.microsoft.com/office/powerpoint/2010/main" val="3265374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2B8BB4D-2FB5-473C-B1B4-40D39AD8E9EE}" type="datetimeFigureOut">
              <a:rPr lang="fr-FR" smtClean="0"/>
              <a:t>15/05/2024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7AA505B-E5B1-4BFA-8180-814B030FB3F8}" type="slidenum">
              <a:rPr lang="fr-FR" smtClean="0"/>
              <a:t>‹N°›</a:t>
            </a:fld>
            <a:endParaRPr lang="fr-FR"/>
          </a:p>
        </p:txBody>
      </p:sp>
    </p:spTree>
    <p:extLst>
      <p:ext uri="{BB962C8B-B14F-4D97-AF65-F5344CB8AC3E}">
        <p14:creationId xmlns:p14="http://schemas.microsoft.com/office/powerpoint/2010/main" val="444278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2B8BB4D-2FB5-473C-B1B4-40D39AD8E9EE}" type="datetimeFigureOut">
              <a:rPr lang="fr-FR" smtClean="0"/>
              <a:t>15/05/2024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7AA505B-E5B1-4BFA-8180-814B030FB3F8}" type="slidenum">
              <a:rPr lang="fr-FR" smtClean="0"/>
              <a:t>‹N°›</a:t>
            </a:fld>
            <a:endParaRPr lang="fr-FR"/>
          </a:p>
        </p:txBody>
      </p:sp>
    </p:spTree>
    <p:extLst>
      <p:ext uri="{BB962C8B-B14F-4D97-AF65-F5344CB8AC3E}">
        <p14:creationId xmlns:p14="http://schemas.microsoft.com/office/powerpoint/2010/main" val="4282511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2B8BB4D-2FB5-473C-B1B4-40D39AD8E9EE}" type="datetimeFigureOut">
              <a:rPr lang="fr-FR" smtClean="0"/>
              <a:t>15/05/2024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7AA505B-E5B1-4BFA-8180-814B030FB3F8}" type="slidenum">
              <a:rPr lang="fr-FR" smtClean="0"/>
              <a:t>‹N°›</a:t>
            </a:fld>
            <a:endParaRPr lang="fr-FR"/>
          </a:p>
        </p:txBody>
      </p:sp>
    </p:spTree>
    <p:extLst>
      <p:ext uri="{BB962C8B-B14F-4D97-AF65-F5344CB8AC3E}">
        <p14:creationId xmlns:p14="http://schemas.microsoft.com/office/powerpoint/2010/main" val="3238268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2B8BB4D-2FB5-473C-B1B4-40D39AD8E9EE}" type="datetimeFigureOut">
              <a:rPr lang="fr-FR" smtClean="0"/>
              <a:t>15/05/2024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7AA505B-E5B1-4BFA-8180-814B030FB3F8}" type="slidenum">
              <a:rPr lang="fr-FR" smtClean="0"/>
              <a:t>‹N°›</a:t>
            </a:fld>
            <a:endParaRPr lang="fr-FR"/>
          </a:p>
        </p:txBody>
      </p:sp>
    </p:spTree>
    <p:extLst>
      <p:ext uri="{BB962C8B-B14F-4D97-AF65-F5344CB8AC3E}">
        <p14:creationId xmlns:p14="http://schemas.microsoft.com/office/powerpoint/2010/main" val="1663947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2B8BB4D-2FB5-473C-B1B4-40D39AD8E9EE}" type="datetimeFigureOut">
              <a:rPr lang="fr-FR" smtClean="0"/>
              <a:t>15/05/2024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7AA505B-E5B1-4BFA-8180-814B030FB3F8}" type="slidenum">
              <a:rPr lang="fr-FR" smtClean="0"/>
              <a:t>‹N°›</a:t>
            </a:fld>
            <a:endParaRPr lang="fr-FR"/>
          </a:p>
        </p:txBody>
      </p:sp>
    </p:spTree>
    <p:extLst>
      <p:ext uri="{BB962C8B-B14F-4D97-AF65-F5344CB8AC3E}">
        <p14:creationId xmlns:p14="http://schemas.microsoft.com/office/powerpoint/2010/main" val="2587659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2B8BB4D-2FB5-473C-B1B4-40D39AD8E9EE}" type="datetimeFigureOut">
              <a:rPr lang="fr-FR" smtClean="0"/>
              <a:t>15/05/2024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7AA505B-E5B1-4BFA-8180-814B030FB3F8}" type="slidenum">
              <a:rPr lang="fr-FR" smtClean="0"/>
              <a:t>‹N°›</a:t>
            </a:fld>
            <a:endParaRPr lang="fr-FR"/>
          </a:p>
        </p:txBody>
      </p:sp>
    </p:spTree>
    <p:extLst>
      <p:ext uri="{BB962C8B-B14F-4D97-AF65-F5344CB8AC3E}">
        <p14:creationId xmlns:p14="http://schemas.microsoft.com/office/powerpoint/2010/main" val="511274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32B8BB4D-2FB5-473C-B1B4-40D39AD8E9EE}" type="datetimeFigureOut">
              <a:rPr lang="fr-FR" smtClean="0"/>
              <a:t>15/05/2024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7AA505B-E5B1-4BFA-8180-814B030FB3F8}" type="slidenum">
              <a:rPr lang="fr-FR" smtClean="0"/>
              <a:t>‹N°›</a:t>
            </a:fld>
            <a:endParaRPr lang="fr-FR"/>
          </a:p>
        </p:txBody>
      </p:sp>
    </p:spTree>
    <p:extLst>
      <p:ext uri="{BB962C8B-B14F-4D97-AF65-F5344CB8AC3E}">
        <p14:creationId xmlns:p14="http://schemas.microsoft.com/office/powerpoint/2010/main" val="1650773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B8BB4D-2FB5-473C-B1B4-40D39AD8E9EE}" type="datetimeFigureOut">
              <a:rPr lang="fr-FR" smtClean="0"/>
              <a:t>15/05/2024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7AA505B-E5B1-4BFA-8180-814B030FB3F8}" type="slidenum">
              <a:rPr lang="fr-FR" smtClean="0"/>
              <a:t>‹N°›</a:t>
            </a:fld>
            <a:endParaRPr lang="fr-FR"/>
          </a:p>
        </p:txBody>
      </p:sp>
    </p:spTree>
    <p:extLst>
      <p:ext uri="{BB962C8B-B14F-4D97-AF65-F5344CB8AC3E}">
        <p14:creationId xmlns:p14="http://schemas.microsoft.com/office/powerpoint/2010/main" val="1548761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2B8BB4D-2FB5-473C-B1B4-40D39AD8E9EE}" type="datetimeFigureOut">
              <a:rPr lang="fr-FR" smtClean="0"/>
              <a:t>15/05/2024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7AA505B-E5B1-4BFA-8180-814B030FB3F8}" type="slidenum">
              <a:rPr lang="fr-FR" smtClean="0"/>
              <a:t>‹N°›</a:t>
            </a:fld>
            <a:endParaRPr lang="fr-FR"/>
          </a:p>
        </p:txBody>
      </p:sp>
    </p:spTree>
    <p:extLst>
      <p:ext uri="{BB962C8B-B14F-4D97-AF65-F5344CB8AC3E}">
        <p14:creationId xmlns:p14="http://schemas.microsoft.com/office/powerpoint/2010/main" val="1521017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2B8BB4D-2FB5-473C-B1B4-40D39AD8E9EE}" type="datetimeFigureOut">
              <a:rPr lang="fr-FR" smtClean="0"/>
              <a:t>15/05/2024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7AA505B-E5B1-4BFA-8180-814B030FB3F8}" type="slidenum">
              <a:rPr lang="fr-FR" smtClean="0"/>
              <a:t>‹N°›</a:t>
            </a:fld>
            <a:endParaRPr lang="fr-FR"/>
          </a:p>
        </p:txBody>
      </p:sp>
    </p:spTree>
    <p:extLst>
      <p:ext uri="{BB962C8B-B14F-4D97-AF65-F5344CB8AC3E}">
        <p14:creationId xmlns:p14="http://schemas.microsoft.com/office/powerpoint/2010/main" val="18105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B8BB4D-2FB5-473C-B1B4-40D39AD8E9EE}" type="datetimeFigureOut">
              <a:rPr lang="fr-FR" smtClean="0"/>
              <a:t>15/05/2024</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AA505B-E5B1-4BFA-8180-814B030FB3F8}" type="slidenum">
              <a:rPr lang="fr-FR" smtClean="0"/>
              <a:t>‹N°›</a:t>
            </a:fld>
            <a:endParaRPr lang="fr-FR"/>
          </a:p>
        </p:txBody>
      </p:sp>
    </p:spTree>
    <p:extLst>
      <p:ext uri="{BB962C8B-B14F-4D97-AF65-F5344CB8AC3E}">
        <p14:creationId xmlns:p14="http://schemas.microsoft.com/office/powerpoint/2010/main" val="20549051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76EF3768-E197-6707-98E0-6D9969481CBD}"/>
              </a:ext>
            </a:extLst>
          </p:cNvPr>
          <p:cNvPicPr>
            <a:picLocks noChangeAspect="1"/>
          </p:cNvPicPr>
          <p:nvPr/>
        </p:nvPicPr>
        <p:blipFill>
          <a:blip r:embed="rId2"/>
          <a:stretch>
            <a:fillRect/>
          </a:stretch>
        </p:blipFill>
        <p:spPr>
          <a:xfrm>
            <a:off x="1784077" y="593092"/>
            <a:ext cx="3007165" cy="1995495"/>
          </a:xfrm>
          <a:prstGeom prst="rect">
            <a:avLst/>
          </a:prstGeom>
        </p:spPr>
      </p:pic>
      <p:pic>
        <p:nvPicPr>
          <p:cNvPr id="5" name="Image 4">
            <a:extLst>
              <a:ext uri="{FF2B5EF4-FFF2-40B4-BE49-F238E27FC236}">
                <a16:creationId xmlns:a16="http://schemas.microsoft.com/office/drawing/2014/main" id="{FB8E03CB-5FA6-0801-AD8C-6C5A6F9F4F3C}"/>
              </a:ext>
            </a:extLst>
          </p:cNvPr>
          <p:cNvPicPr>
            <a:picLocks noChangeAspect="1"/>
          </p:cNvPicPr>
          <p:nvPr/>
        </p:nvPicPr>
        <p:blipFill>
          <a:blip r:embed="rId3"/>
          <a:stretch>
            <a:fillRect/>
          </a:stretch>
        </p:blipFill>
        <p:spPr>
          <a:xfrm>
            <a:off x="5591331" y="699711"/>
            <a:ext cx="3007165" cy="1888876"/>
          </a:xfrm>
          <a:prstGeom prst="rect">
            <a:avLst/>
          </a:prstGeom>
        </p:spPr>
      </p:pic>
      <p:sp>
        <p:nvSpPr>
          <p:cNvPr id="6" name="Flèche : gauche 5">
            <a:extLst>
              <a:ext uri="{FF2B5EF4-FFF2-40B4-BE49-F238E27FC236}">
                <a16:creationId xmlns:a16="http://schemas.microsoft.com/office/drawing/2014/main" id="{B5E6D6A3-5EBE-8167-25DE-7A219B15A8B4}"/>
              </a:ext>
            </a:extLst>
          </p:cNvPr>
          <p:cNvSpPr/>
          <p:nvPr/>
        </p:nvSpPr>
        <p:spPr>
          <a:xfrm>
            <a:off x="8668424" y="1022056"/>
            <a:ext cx="1896177" cy="1414914"/>
          </a:xfrm>
          <a:prstGeom prst="leftArrow">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fr-FR" dirty="0"/>
              <a:t>Le numéro national</a:t>
            </a:r>
          </a:p>
        </p:txBody>
      </p:sp>
      <p:sp>
        <p:nvSpPr>
          <p:cNvPr id="11" name="ZoneTexte 10">
            <a:extLst>
              <a:ext uri="{FF2B5EF4-FFF2-40B4-BE49-F238E27FC236}">
                <a16:creationId xmlns:a16="http://schemas.microsoft.com/office/drawing/2014/main" id="{34D94078-0C44-5FCE-0207-3A354BAA8AC6}"/>
              </a:ext>
            </a:extLst>
          </p:cNvPr>
          <p:cNvSpPr txBox="1"/>
          <p:nvPr/>
        </p:nvSpPr>
        <p:spPr>
          <a:xfrm>
            <a:off x="1034473" y="2887162"/>
            <a:ext cx="10566400" cy="2585323"/>
          </a:xfrm>
          <a:prstGeom prst="rect">
            <a:avLst/>
          </a:prstGeom>
          <a:noFill/>
        </p:spPr>
        <p:txBody>
          <a:bodyPr wrap="square">
            <a:spAutoFit/>
          </a:bodyPr>
          <a:lstStyle/>
          <a:p>
            <a:r>
              <a:rPr lang="fr-FR" dirty="0"/>
              <a:t>L’Association e-Enfance lutte contre le harcèlement et les violences numériques que subissent les jeunes</a:t>
            </a:r>
          </a:p>
          <a:p>
            <a:endParaRPr lang="fr-FR" dirty="0"/>
          </a:p>
          <a:p>
            <a:r>
              <a:rPr lang="fr-FR" dirty="0"/>
              <a:t>Avec le 3018, elle accompagne et prend en charge les jeunes victimes ou témoins de harcèlement et de violences numériques et conseille sur la parentalité numérique. </a:t>
            </a:r>
          </a:p>
          <a:p>
            <a:endParaRPr lang="fr-FR" dirty="0"/>
          </a:p>
          <a:p>
            <a:r>
              <a:rPr lang="fr-FR" dirty="0"/>
              <a:t>Ouvert 7j/7 jusqu’à 23h, le 3018 est un service gratuit et confidentiel : il permet de signaler et faire supprimer en quelques heures tous contenus et comptes préjudiciables rencontrés sur Internet ou sur les réseaux sociaux. Il permet également d’autres signalements et l’émission de conseils personnalisés pour gérer ces situations critiques et protéger les mineurs.</a:t>
            </a:r>
          </a:p>
        </p:txBody>
      </p:sp>
    </p:spTree>
    <p:extLst>
      <p:ext uri="{BB962C8B-B14F-4D97-AF65-F5344CB8AC3E}">
        <p14:creationId xmlns:p14="http://schemas.microsoft.com/office/powerpoint/2010/main" val="4103039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5968E298-FA2B-E1A0-8757-44D30D33FE8D}"/>
              </a:ext>
            </a:extLst>
          </p:cNvPr>
          <p:cNvPicPr>
            <a:picLocks noChangeAspect="1"/>
          </p:cNvPicPr>
          <p:nvPr/>
        </p:nvPicPr>
        <p:blipFill>
          <a:blip r:embed="rId2"/>
          <a:stretch>
            <a:fillRect/>
          </a:stretch>
        </p:blipFill>
        <p:spPr>
          <a:xfrm>
            <a:off x="976122" y="745713"/>
            <a:ext cx="2673934" cy="1795355"/>
          </a:xfrm>
          <a:prstGeom prst="rect">
            <a:avLst/>
          </a:prstGeom>
        </p:spPr>
      </p:pic>
      <p:sp>
        <p:nvSpPr>
          <p:cNvPr id="4" name="ZoneTexte 3">
            <a:extLst>
              <a:ext uri="{FF2B5EF4-FFF2-40B4-BE49-F238E27FC236}">
                <a16:creationId xmlns:a16="http://schemas.microsoft.com/office/drawing/2014/main" id="{BC67A8F6-6177-9D74-5BD8-F0EB68866411}"/>
              </a:ext>
            </a:extLst>
          </p:cNvPr>
          <p:cNvSpPr txBox="1"/>
          <p:nvPr/>
        </p:nvSpPr>
        <p:spPr>
          <a:xfrm>
            <a:off x="4254366" y="529389"/>
            <a:ext cx="6404397" cy="523220"/>
          </a:xfrm>
          <a:prstGeom prst="rect">
            <a:avLst/>
          </a:prstGeom>
          <a:noFill/>
        </p:spPr>
        <p:txBody>
          <a:bodyPr wrap="square" rtlCol="0">
            <a:spAutoFit/>
          </a:bodyPr>
          <a:lstStyle/>
          <a:p>
            <a:r>
              <a:rPr lang="fr-FR" sz="2800" b="1" dirty="0"/>
              <a:t>Maison des droits de l’enfant de Touraine</a:t>
            </a:r>
          </a:p>
        </p:txBody>
      </p:sp>
      <p:pic>
        <p:nvPicPr>
          <p:cNvPr id="6" name="Image 5">
            <a:extLst>
              <a:ext uri="{FF2B5EF4-FFF2-40B4-BE49-F238E27FC236}">
                <a16:creationId xmlns:a16="http://schemas.microsoft.com/office/drawing/2014/main" id="{52C08E58-9AB7-0D2A-1FC3-C94EC4527EB0}"/>
              </a:ext>
            </a:extLst>
          </p:cNvPr>
          <p:cNvPicPr>
            <a:picLocks noChangeAspect="1"/>
          </p:cNvPicPr>
          <p:nvPr/>
        </p:nvPicPr>
        <p:blipFill>
          <a:blip r:embed="rId3"/>
          <a:stretch>
            <a:fillRect/>
          </a:stretch>
        </p:blipFill>
        <p:spPr>
          <a:xfrm>
            <a:off x="3411497" y="1643390"/>
            <a:ext cx="8373644" cy="523948"/>
          </a:xfrm>
          <a:prstGeom prst="rect">
            <a:avLst/>
          </a:prstGeom>
        </p:spPr>
      </p:pic>
      <p:sp>
        <p:nvSpPr>
          <p:cNvPr id="9" name="ZoneTexte 8">
            <a:extLst>
              <a:ext uri="{FF2B5EF4-FFF2-40B4-BE49-F238E27FC236}">
                <a16:creationId xmlns:a16="http://schemas.microsoft.com/office/drawing/2014/main" id="{2FAC5CEF-16E6-9C04-DD5B-04B623148A1E}"/>
              </a:ext>
            </a:extLst>
          </p:cNvPr>
          <p:cNvSpPr txBox="1"/>
          <p:nvPr/>
        </p:nvSpPr>
        <p:spPr>
          <a:xfrm>
            <a:off x="577516" y="2927825"/>
            <a:ext cx="10578164" cy="2769989"/>
          </a:xfrm>
          <a:prstGeom prst="rect">
            <a:avLst/>
          </a:prstGeom>
          <a:noFill/>
        </p:spPr>
        <p:txBody>
          <a:bodyPr wrap="square" rtlCol="0">
            <a:spAutoFit/>
          </a:bodyPr>
          <a:lstStyle/>
          <a:p>
            <a:pPr algn="l"/>
            <a:r>
              <a:rPr lang="fr-FR" sz="1600" b="1" i="0" cap="all" dirty="0">
                <a:solidFill>
                  <a:srgbClr val="000000"/>
                </a:solidFill>
                <a:effectLst/>
                <a:latin typeface="Dosis" pitchFamily="2" charset="0"/>
              </a:rPr>
              <a:t>Défendre les droits de l’ enfant </a:t>
            </a:r>
          </a:p>
          <a:p>
            <a:pPr algn="l"/>
            <a:r>
              <a:rPr lang="fr-FR" sz="1400" b="1" i="0" cap="all" dirty="0">
                <a:solidFill>
                  <a:schemeClr val="accent5">
                    <a:lumMod val="60000"/>
                    <a:lumOff val="40000"/>
                  </a:schemeClr>
                </a:solidFill>
                <a:effectLst/>
                <a:latin typeface="Dosis" pitchFamily="2" charset="0"/>
              </a:rPr>
              <a:t>- POINT D’ACCÈS AU DROIT DES JEUNES (PADJ)</a:t>
            </a:r>
          </a:p>
          <a:p>
            <a:pPr algn="just"/>
            <a:r>
              <a:rPr lang="fr-FR" sz="1400" b="0" i="0" dirty="0">
                <a:solidFill>
                  <a:srgbClr val="666666"/>
                </a:solidFill>
                <a:effectLst/>
                <a:latin typeface="Raleway" pitchFamily="2" charset="0"/>
              </a:rPr>
              <a:t>	Permanences d’écoute, information et orientation gratuites, anonymes et confidentielles.</a:t>
            </a:r>
            <a:br>
              <a:rPr lang="fr-FR" sz="1400" b="0" i="0" dirty="0">
                <a:solidFill>
                  <a:srgbClr val="666666"/>
                </a:solidFill>
                <a:effectLst/>
                <a:latin typeface="Raleway" pitchFamily="2" charset="0"/>
              </a:rPr>
            </a:br>
            <a:r>
              <a:rPr lang="fr-FR" sz="1400" b="0" i="0" dirty="0">
                <a:solidFill>
                  <a:srgbClr val="666666"/>
                </a:solidFill>
                <a:effectLst/>
                <a:latin typeface="Raleway" pitchFamily="2" charset="0"/>
              </a:rPr>
              <a:t>	</a:t>
            </a:r>
            <a:r>
              <a:rPr lang="fr-FR" sz="1400" b="1" i="0" dirty="0">
                <a:solidFill>
                  <a:srgbClr val="666666"/>
                </a:solidFill>
                <a:effectLst/>
                <a:latin typeface="Raleway" pitchFamily="2" charset="0"/>
              </a:rPr>
              <a:t>Du lundi au vendredi, de 9h à 17h.</a:t>
            </a:r>
            <a:endParaRPr lang="fr-FR" sz="1400" b="0" i="0" dirty="0">
              <a:solidFill>
                <a:srgbClr val="666666"/>
              </a:solidFill>
              <a:effectLst/>
              <a:latin typeface="Raleway" pitchFamily="2" charset="0"/>
            </a:endParaRPr>
          </a:p>
          <a:p>
            <a:pPr algn="just"/>
            <a:r>
              <a:rPr lang="fr-FR" sz="1400" b="0" i="0" dirty="0">
                <a:solidFill>
                  <a:srgbClr val="666666"/>
                </a:solidFill>
                <a:effectLst/>
                <a:latin typeface="Raleway" pitchFamily="2" charset="0"/>
              </a:rPr>
              <a:t>Permet aux enfants, aux jeunes, aux adultes qui les accompagnent et aux professionnels de l’Enfance de bénéficier :</a:t>
            </a:r>
          </a:p>
          <a:p>
            <a:pPr algn="l"/>
            <a:r>
              <a:rPr lang="fr-FR" sz="1400" b="0" i="0" dirty="0">
                <a:solidFill>
                  <a:srgbClr val="666666"/>
                </a:solidFill>
                <a:effectLst/>
                <a:latin typeface="Raleway" pitchFamily="2" charset="0"/>
              </a:rPr>
              <a:t>– d’une information de proximité sur leurs droits et obligations,</a:t>
            </a:r>
          </a:p>
          <a:p>
            <a:pPr algn="l"/>
            <a:r>
              <a:rPr lang="fr-FR" sz="1400" b="0" i="0" dirty="0">
                <a:solidFill>
                  <a:srgbClr val="666666"/>
                </a:solidFill>
                <a:effectLst/>
                <a:latin typeface="Raleway" pitchFamily="2" charset="0"/>
              </a:rPr>
              <a:t>– d’une orientation vers les professionnels et organismes qualifiés,</a:t>
            </a:r>
          </a:p>
          <a:p>
            <a:pPr algn="l"/>
            <a:r>
              <a:rPr lang="fr-FR" sz="1400" b="0" i="0" dirty="0">
                <a:solidFill>
                  <a:srgbClr val="666666"/>
                </a:solidFill>
                <a:effectLst/>
                <a:latin typeface="Raleway" pitchFamily="2" charset="0"/>
              </a:rPr>
              <a:t>– d’un fond de documentation juridique,</a:t>
            </a:r>
          </a:p>
          <a:p>
            <a:pPr algn="l"/>
            <a:r>
              <a:rPr lang="fr-FR" sz="1400" b="0" i="0" dirty="0">
                <a:solidFill>
                  <a:srgbClr val="666666"/>
                </a:solidFill>
                <a:effectLst/>
                <a:latin typeface="Raleway" pitchFamily="2" charset="0"/>
              </a:rPr>
              <a:t>– de consultations juridiques gratuites par des professionnels du droit.</a:t>
            </a:r>
          </a:p>
          <a:p>
            <a:pPr algn="l"/>
            <a:endParaRPr lang="fr-FR" sz="1400" b="0" i="0" dirty="0">
              <a:solidFill>
                <a:srgbClr val="666666"/>
              </a:solidFill>
              <a:effectLst/>
              <a:latin typeface="Raleway" pitchFamily="2" charset="0"/>
            </a:endParaRPr>
          </a:p>
          <a:p>
            <a:r>
              <a:rPr lang="fr-FR" b="1" dirty="0"/>
              <a:t>Promouvoir les Droits de l’Enfant</a:t>
            </a:r>
          </a:p>
          <a:p>
            <a:pPr algn="l"/>
            <a:endParaRPr lang="fr-FR" sz="1400" b="0" i="0" dirty="0">
              <a:solidFill>
                <a:srgbClr val="666666"/>
              </a:solidFill>
              <a:effectLst/>
              <a:latin typeface="Raleway" pitchFamily="2" charset="0"/>
            </a:endParaRPr>
          </a:p>
        </p:txBody>
      </p:sp>
    </p:spTree>
    <p:extLst>
      <p:ext uri="{BB962C8B-B14F-4D97-AF65-F5344CB8AC3E}">
        <p14:creationId xmlns:p14="http://schemas.microsoft.com/office/powerpoint/2010/main" val="3231573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9A60BA4C-ED06-C525-FC99-DD52703BA1A9}"/>
              </a:ext>
            </a:extLst>
          </p:cNvPr>
          <p:cNvPicPr>
            <a:picLocks noChangeAspect="1"/>
          </p:cNvPicPr>
          <p:nvPr/>
        </p:nvPicPr>
        <p:blipFill rotWithShape="1">
          <a:blip r:embed="rId2">
            <a:extLst>
              <a:ext uri="{28A0092B-C50C-407E-A947-70E740481C1C}">
                <a14:useLocalDpi xmlns:a14="http://schemas.microsoft.com/office/drawing/2010/main" val="0"/>
              </a:ext>
            </a:extLst>
          </a:blip>
          <a:srcRect l="8604" t="15702" r="11765" b="2119"/>
          <a:stretch/>
        </p:blipFill>
        <p:spPr>
          <a:xfrm>
            <a:off x="-42192" y="0"/>
            <a:ext cx="12276383" cy="6858000"/>
          </a:xfrm>
          <a:prstGeom prst="rect">
            <a:avLst/>
          </a:prstGeom>
        </p:spPr>
      </p:pic>
    </p:spTree>
    <p:extLst>
      <p:ext uri="{BB962C8B-B14F-4D97-AF65-F5344CB8AC3E}">
        <p14:creationId xmlns:p14="http://schemas.microsoft.com/office/powerpoint/2010/main" val="2932260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CD23720E-A18E-9947-85B4-B9396971D11F}"/>
              </a:ext>
            </a:extLst>
          </p:cNvPr>
          <p:cNvPicPr>
            <a:picLocks noChangeAspect="1"/>
          </p:cNvPicPr>
          <p:nvPr/>
        </p:nvPicPr>
        <p:blipFill>
          <a:blip r:embed="rId2"/>
          <a:stretch>
            <a:fillRect/>
          </a:stretch>
        </p:blipFill>
        <p:spPr>
          <a:xfrm>
            <a:off x="4872135" y="677249"/>
            <a:ext cx="2904703" cy="889635"/>
          </a:xfrm>
          <a:prstGeom prst="rect">
            <a:avLst/>
          </a:prstGeom>
        </p:spPr>
      </p:pic>
      <p:sp>
        <p:nvSpPr>
          <p:cNvPr id="5" name="ZoneTexte 4">
            <a:extLst>
              <a:ext uri="{FF2B5EF4-FFF2-40B4-BE49-F238E27FC236}">
                <a16:creationId xmlns:a16="http://schemas.microsoft.com/office/drawing/2014/main" id="{07CFB7BD-878D-2A0F-C6DA-077F0233491F}"/>
              </a:ext>
            </a:extLst>
          </p:cNvPr>
          <p:cNvSpPr txBox="1"/>
          <p:nvPr/>
        </p:nvSpPr>
        <p:spPr>
          <a:xfrm>
            <a:off x="1615736" y="1566884"/>
            <a:ext cx="8176334" cy="3149260"/>
          </a:xfrm>
          <a:prstGeom prst="rect">
            <a:avLst/>
          </a:prstGeom>
          <a:noFill/>
        </p:spPr>
        <p:txBody>
          <a:bodyPr wrap="square">
            <a:spAutoFit/>
          </a:bodyPr>
          <a:lstStyle/>
          <a:p>
            <a:pPr marL="457200">
              <a:lnSpc>
                <a:spcPct val="107000"/>
              </a:lnSpc>
            </a:pP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tabLst>
                <a:tab pos="457200" algn="l"/>
              </a:tabLst>
            </a:pPr>
            <a:r>
              <a:rPr lang="fr-FR"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Tours, 3 rue de la victoire, 02 47 22 20 69. Du lundi au vendredi de 13h30 à 18h30. Sur rdv, en dehors de ces horaires.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tabLst>
                <a:tab pos="457200" algn="l"/>
              </a:tabLst>
            </a:pPr>
            <a:r>
              <a:rPr lang="fr-FR"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Antenne de Loches, 20 bis avenue des bas clos, 02 85 29 38 31. Du mardi au jeudi de 13h30 à 18h.</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tabLst>
                <a:tab pos="457200" algn="l"/>
              </a:tabLst>
            </a:pPr>
            <a:r>
              <a:rPr lang="fr-FR"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Antenne de Chinon, dans les locaux du centre social CLAAC, 60 rue Descartes, 02 85 29 68 80. Le lundi et le mercredi de 13h30 à 18H</a:t>
            </a:r>
            <a:r>
              <a:rPr lang="fr-FR" sz="2400" b="1"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b="1" u="none" strike="noStrike" dirty="0">
                <a:effectLst/>
                <a:latin typeface="Calibri" panose="020F0502020204030204" pitchFamily="34"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Ouvert aux adolescents et à leurs parents.</a:t>
            </a:r>
          </a:p>
        </p:txBody>
      </p:sp>
    </p:spTree>
    <p:extLst>
      <p:ext uri="{BB962C8B-B14F-4D97-AF65-F5344CB8AC3E}">
        <p14:creationId xmlns:p14="http://schemas.microsoft.com/office/powerpoint/2010/main" val="530737399"/>
      </p:ext>
    </p:extLst>
  </p:cSld>
  <p:clrMapOvr>
    <a:masterClrMapping/>
  </p:clrMapOvr>
</p:sld>
</file>

<file path=ppt/theme/theme1.xml><?xml version="1.0" encoding="utf-8"?>
<a:theme xmlns:a="http://schemas.openxmlformats.org/drawingml/2006/main" name="Office Theme">
  <a:themeElements>
    <a:clrScheme name="Thème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222</TotalTime>
  <Words>319</Words>
  <Application>Microsoft Office PowerPoint</Application>
  <PresentationFormat>Grand écran</PresentationFormat>
  <Paragraphs>23</Paragraphs>
  <Slides>4</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4</vt:i4>
      </vt:variant>
    </vt:vector>
  </HeadingPairs>
  <TitlesOfParts>
    <vt:vector size="12" baseType="lpstr">
      <vt:lpstr>Arial</vt:lpstr>
      <vt:lpstr>Calibri</vt:lpstr>
      <vt:lpstr>Calibri Light</vt:lpstr>
      <vt:lpstr>Dosis</vt:lpstr>
      <vt:lpstr>Raleway</vt:lpstr>
      <vt:lpstr>Times New Roman</vt:lpstr>
      <vt:lpstr>Wingdings</vt:lpstr>
      <vt:lpstr>Office Theme</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Marie-Helene PEALA 371</dc:creator>
  <cp:lastModifiedBy>Nathalie PALMENTYMALLET 371</cp:lastModifiedBy>
  <cp:revision>30</cp:revision>
  <dcterms:created xsi:type="dcterms:W3CDTF">2023-07-17T12:29:53Z</dcterms:created>
  <dcterms:modified xsi:type="dcterms:W3CDTF">2024-05-15T09:11:14Z</dcterms:modified>
</cp:coreProperties>
</file>